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84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A6F41-8A41-8CDC-0179-F2E1984D9E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962636-9ED1-3F21-472E-29F53E4CA2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0B646C-9CFF-0569-11D3-015A8B5F1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D2B18-86B2-4E11-803E-CB1DDDBC428C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13440C-FBD9-FBAF-16EB-94F974855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777EE-F86A-B98B-02C1-C72A526CA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DA3E4-C839-45BF-91E6-B443B2E43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966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A7ACA-9ED5-62C5-694B-E5559F6C9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472CA1-F5F2-C725-41F4-CA0BBBFF74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8F846C-80B8-E3B3-C06E-80F9B9B7A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D2B18-86B2-4E11-803E-CB1DDDBC428C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1627A7-4CF4-303A-C199-23A354CEF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DD62EE-227E-BA37-BFE6-3F1D7CDC7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DA3E4-C839-45BF-91E6-B443B2E43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859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D6B9F55-E240-0156-6ACC-C8FCC5802A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FFB0A5-D0AC-D184-1691-42C9704AF8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143BB9-31ED-0E81-438B-84DFBE94D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D2B18-86B2-4E11-803E-CB1DDDBC428C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14C4D5-4AE5-1E2F-EC0E-A27BCA1D4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C5B503-4D81-9ABC-BDCB-8896DAD85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DA3E4-C839-45BF-91E6-B443B2E43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621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A5B6B-CF69-C871-02E8-259CE0A02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CC0E4B-76AD-49FB-BF68-DA89FEF9C5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2861CB-B99B-6819-619B-E8D99A8F9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D2B18-86B2-4E11-803E-CB1DDDBC428C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FDF055-AB70-30D7-1A62-572DABFE8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21AE41-75B2-8F41-8B68-90EE511C0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DA3E4-C839-45BF-91E6-B443B2E43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80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FCE52-50C6-42DF-F010-F6EF19A66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536A95-E5F7-557E-B83E-7950C73E4A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E5A00D-AA39-F0D4-C99B-49818E93B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D2B18-86B2-4E11-803E-CB1DDDBC428C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5A882F-11DF-D479-DC5A-ADAC667BC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E9C7C1-BB05-F468-AF97-06B845B43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DA3E4-C839-45BF-91E6-B443B2E43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802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759610-F36C-2D64-6650-8A2EC15D3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47C1B1-A077-3A43-57B2-B67921582D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112314-600E-2BB1-DC54-B26EAC142F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0A1D52-F8C3-C12E-45CA-606B58497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D2B18-86B2-4E11-803E-CB1DDDBC428C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C36781-FC1A-9422-E074-386E854AC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B4BE49-8193-131E-4076-C002FF5B1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DA3E4-C839-45BF-91E6-B443B2E43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019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0D50D9-B5C3-E00D-3DEB-6AC4EC8CB5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238CC1-1493-5B94-06D1-645F8C3DFF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8B7B58-AA45-46AC-7917-73E5E01274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8D69413-8633-5211-3499-94C31DC8A8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EEEAC5D-8392-BBF8-4E8B-4CC31E70CF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96F4D6C-948E-2EF7-EC85-03FBD22B4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D2B18-86B2-4E11-803E-CB1DDDBC428C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6D13A72-E614-E3DC-F48D-D5051AAAE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F044338-596D-DA43-8D8A-CC61619E5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DA3E4-C839-45BF-91E6-B443B2E43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44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FED68-0A75-533C-6651-80637ACAA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D8A678-AFD9-4351-9766-FFC6954C4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D2B18-86B2-4E11-803E-CB1DDDBC428C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00400E-4C93-10DB-00DD-75573CA28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5DE815-0AB9-2D9C-BE94-31E673FEB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DA3E4-C839-45BF-91E6-B443B2E43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830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4C754D-52F5-CE3A-DFE6-C6E6EC57B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D2B18-86B2-4E11-803E-CB1DDDBC428C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8EBC12-80BF-8485-C03B-57C0E3076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FF11D2-CD5A-C5ED-7D7C-B2B18A746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DA3E4-C839-45BF-91E6-B443B2E43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231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492D2F-BCDE-2CB4-CE1A-DAD7D1F3EF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1BB13C-5F13-8794-C3A3-7325FD1DB5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2B1D31-3632-986C-C5E3-F37C218838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FD96B6-E561-5C52-7D03-1238C1462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D2B18-86B2-4E11-803E-CB1DDDBC428C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F7DB89-FFBE-A151-1056-B11352D69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F3F2AA-F4FA-BB39-A616-F4488999C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DA3E4-C839-45BF-91E6-B443B2E43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470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6D5E73-D36E-BC1A-2963-53AB4421AD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8426F6-0E59-D593-02A8-C417052887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F9BAB3-C1BA-1663-5C28-64D2A6C2F5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E81601-F7E9-7D57-52B6-67C62F211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D2B18-86B2-4E11-803E-CB1DDDBC428C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A19360-11AD-02ED-B7AC-08436555F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D9AEB-FF8F-7980-99F5-E24071883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DA3E4-C839-45BF-91E6-B443B2E43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414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7703D94-D2F0-F036-AAF3-793C75059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A80027-F7BA-E743-3F17-4F04FEA114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FEF8E8-94C8-2976-EF95-365E562364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9D2B18-86B2-4E11-803E-CB1DDDBC428C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B733B6-A632-9BF7-0146-7F767B7C38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29191E-1FDF-00F3-5377-EB7323F69F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9ADA3E4-C839-45BF-91E6-B443B2E43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193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my.cheddarup.com/c/field-day-concessions-2024-copy/items?cart" TargetMode="External"/><Relationship Id="rId2" Type="http://schemas.openxmlformats.org/officeDocument/2006/relationships/hyperlink" Target="https://secure.smore.com/n/6dc41" TargetMode="Externa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.png"/><Relationship Id="rId4" Type="http://schemas.openxmlformats.org/officeDocument/2006/relationships/hyperlink" Target="https://www.remind.com/join/apwrights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7D9B0C-3E7B-AF2D-300F-E3320C7FAE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62;p13">
            <a:extLst>
              <a:ext uri="{FF2B5EF4-FFF2-40B4-BE49-F238E27FC236}">
                <a16:creationId xmlns:a16="http://schemas.microsoft.com/office/drawing/2014/main" id="{649EE50C-9EF2-A206-C4B6-75C7A4D8D879}"/>
              </a:ext>
            </a:extLst>
          </p:cNvPr>
          <p:cNvSpPr txBox="1">
            <a:spLocks noGrp="1"/>
          </p:cNvSpPr>
          <p:nvPr/>
        </p:nvSpPr>
        <p:spPr>
          <a:xfrm>
            <a:off x="1691917" y="153850"/>
            <a:ext cx="9292600" cy="371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pPr algn="ctr"/>
            <a:r>
              <a:rPr lang="en-US" sz="2800" b="1">
                <a:latin typeface="Gloria Hallelujah"/>
                <a:ea typeface="Gloria Hallelujah"/>
                <a:cs typeface="Gloria Hallelujah"/>
                <a:sym typeface="Gloria Hallelujah"/>
              </a:rPr>
              <a:t>Week OF April 28 – May 1 , 2025 (B Week)</a:t>
            </a:r>
            <a:endParaRPr lang="en-US" sz="5600"/>
          </a:p>
        </p:txBody>
      </p:sp>
      <p:grpSp>
        <p:nvGrpSpPr>
          <p:cNvPr id="28" name="Google Shape;63;p13">
            <a:extLst>
              <a:ext uri="{FF2B5EF4-FFF2-40B4-BE49-F238E27FC236}">
                <a16:creationId xmlns:a16="http://schemas.microsoft.com/office/drawing/2014/main" id="{E5026870-E96D-E358-594D-1720490D5AAB}"/>
              </a:ext>
            </a:extLst>
          </p:cNvPr>
          <p:cNvGrpSpPr/>
          <p:nvPr/>
        </p:nvGrpSpPr>
        <p:grpSpPr>
          <a:xfrm>
            <a:off x="234314" y="637260"/>
            <a:ext cx="3731343" cy="2827005"/>
            <a:chOff x="437825" y="1568589"/>
            <a:chExt cx="2685450" cy="3086700"/>
          </a:xfrm>
        </p:grpSpPr>
        <p:sp>
          <p:nvSpPr>
            <p:cNvPr id="26" name="Google Shape;64;p13">
              <a:extLst>
                <a:ext uri="{FF2B5EF4-FFF2-40B4-BE49-F238E27FC236}">
                  <a16:creationId xmlns:a16="http://schemas.microsoft.com/office/drawing/2014/main" id="{4E1EA930-2A3F-7B26-5167-78D0B0D3E7E0}"/>
                </a:ext>
              </a:extLst>
            </p:cNvPr>
            <p:cNvSpPr/>
            <p:nvPr/>
          </p:nvSpPr>
          <p:spPr>
            <a:xfrm>
              <a:off x="440075" y="1568589"/>
              <a:ext cx="2683200" cy="3086700"/>
            </a:xfrm>
            <a:prstGeom prst="rect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endParaRPr sz="1867">
                <a:solidFill>
                  <a:schemeClr val="dk1"/>
                </a:solidFill>
              </a:endParaRPr>
            </a:p>
          </p:txBody>
        </p:sp>
        <p:sp>
          <p:nvSpPr>
            <p:cNvPr id="27" name="Google Shape;65;p13">
              <a:extLst>
                <a:ext uri="{FF2B5EF4-FFF2-40B4-BE49-F238E27FC236}">
                  <a16:creationId xmlns:a16="http://schemas.microsoft.com/office/drawing/2014/main" id="{6CAC9380-C7BA-C407-6CE0-5D2262BE91CE}"/>
                </a:ext>
              </a:extLst>
            </p:cNvPr>
            <p:cNvSpPr txBox="1"/>
            <p:nvPr/>
          </p:nvSpPr>
          <p:spPr>
            <a:xfrm>
              <a:off x="437825" y="1568589"/>
              <a:ext cx="2683200" cy="411900"/>
            </a:xfrm>
            <a:prstGeom prst="rect">
              <a:avLst/>
            </a:prstGeom>
            <a:solidFill>
              <a:srgbClr val="FFFF00"/>
            </a:solidFill>
            <a:ln w="381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endParaRPr sz="1867">
                <a:solidFill>
                  <a:schemeClr val="dk1"/>
                </a:solidFill>
              </a:endParaRPr>
            </a:p>
          </p:txBody>
        </p:sp>
      </p:grpSp>
      <p:sp>
        <p:nvSpPr>
          <p:cNvPr id="30" name="Google Shape;66;p13">
            <a:extLst>
              <a:ext uri="{FF2B5EF4-FFF2-40B4-BE49-F238E27FC236}">
                <a16:creationId xmlns:a16="http://schemas.microsoft.com/office/drawing/2014/main" id="{CDBD3756-EC91-54EA-FDF3-FCC441CC81C2}"/>
              </a:ext>
            </a:extLst>
          </p:cNvPr>
          <p:cNvSpPr txBox="1">
            <a:spLocks noGrp="1"/>
          </p:cNvSpPr>
          <p:nvPr/>
        </p:nvSpPr>
        <p:spPr>
          <a:xfrm>
            <a:off x="359980" y="538452"/>
            <a:ext cx="3451600" cy="3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pen Sans"/>
              <a:buChar char="●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Open Sans"/>
              <a:buChar char="■"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indent="0" algn="ctr">
              <a:buNone/>
            </a:pPr>
            <a:r>
              <a:rPr lang="en" sz="2400">
                <a:latin typeface="Fredoka One"/>
                <a:ea typeface="Fredoka One"/>
                <a:cs typeface="Fredoka One"/>
                <a:sym typeface="Fredoka One"/>
              </a:rPr>
              <a:t>ELA</a:t>
            </a:r>
            <a:endParaRPr sz="2400">
              <a:latin typeface="Fredoka One"/>
              <a:ea typeface="Fredoka One"/>
              <a:cs typeface="Fredoka One"/>
              <a:sym typeface="Fredoka One"/>
            </a:endParaRPr>
          </a:p>
        </p:txBody>
      </p:sp>
      <p:grpSp>
        <p:nvGrpSpPr>
          <p:cNvPr id="34" name="Google Shape;68;p13">
            <a:extLst>
              <a:ext uri="{FF2B5EF4-FFF2-40B4-BE49-F238E27FC236}">
                <a16:creationId xmlns:a16="http://schemas.microsoft.com/office/drawing/2014/main" id="{B888566A-C8A5-951A-1F60-450835CD2AD6}"/>
              </a:ext>
            </a:extLst>
          </p:cNvPr>
          <p:cNvGrpSpPr/>
          <p:nvPr/>
        </p:nvGrpSpPr>
        <p:grpSpPr>
          <a:xfrm>
            <a:off x="4069594" y="637260"/>
            <a:ext cx="3728217" cy="2827005"/>
            <a:chOff x="3230400" y="1568589"/>
            <a:chExt cx="2683200" cy="3086700"/>
          </a:xfrm>
        </p:grpSpPr>
        <p:sp>
          <p:nvSpPr>
            <p:cNvPr id="32" name="Google Shape;69;p13">
              <a:extLst>
                <a:ext uri="{FF2B5EF4-FFF2-40B4-BE49-F238E27FC236}">
                  <a16:creationId xmlns:a16="http://schemas.microsoft.com/office/drawing/2014/main" id="{58203DDF-8B39-1E21-3E4F-20AF1A3CF85B}"/>
                </a:ext>
              </a:extLst>
            </p:cNvPr>
            <p:cNvSpPr/>
            <p:nvPr/>
          </p:nvSpPr>
          <p:spPr>
            <a:xfrm>
              <a:off x="3230400" y="1568589"/>
              <a:ext cx="2683200" cy="3086700"/>
            </a:xfrm>
            <a:prstGeom prst="rect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endParaRPr sz="1867"/>
            </a:p>
          </p:txBody>
        </p:sp>
        <p:sp>
          <p:nvSpPr>
            <p:cNvPr id="33" name="Google Shape;70;p13">
              <a:extLst>
                <a:ext uri="{FF2B5EF4-FFF2-40B4-BE49-F238E27FC236}">
                  <a16:creationId xmlns:a16="http://schemas.microsoft.com/office/drawing/2014/main" id="{C0E25F1A-9018-EA62-E1F1-D00C09EEC8A0}"/>
                </a:ext>
              </a:extLst>
            </p:cNvPr>
            <p:cNvSpPr txBox="1"/>
            <p:nvPr/>
          </p:nvSpPr>
          <p:spPr>
            <a:xfrm>
              <a:off x="3230400" y="1568600"/>
              <a:ext cx="2683200" cy="411900"/>
            </a:xfrm>
            <a:prstGeom prst="rect">
              <a:avLst/>
            </a:prstGeom>
            <a:solidFill>
              <a:srgbClr val="FF9900"/>
            </a:solidFill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endParaRPr sz="1867"/>
            </a:p>
          </p:txBody>
        </p:sp>
      </p:grpSp>
      <p:sp>
        <p:nvSpPr>
          <p:cNvPr id="36" name="Google Shape;71;p13">
            <a:extLst>
              <a:ext uri="{FF2B5EF4-FFF2-40B4-BE49-F238E27FC236}">
                <a16:creationId xmlns:a16="http://schemas.microsoft.com/office/drawing/2014/main" id="{BA1BD70E-D261-EC5C-0DA1-E6D4ADDCA2F4}"/>
              </a:ext>
            </a:extLst>
          </p:cNvPr>
          <p:cNvSpPr txBox="1">
            <a:spLocks noGrp="1"/>
          </p:cNvSpPr>
          <p:nvPr/>
        </p:nvSpPr>
        <p:spPr>
          <a:xfrm>
            <a:off x="4220520" y="538452"/>
            <a:ext cx="3451600" cy="3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pen Sans"/>
              <a:buChar char="●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Open Sans"/>
              <a:buChar char="■"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indent="0" algn="ctr">
              <a:buNone/>
            </a:pPr>
            <a:r>
              <a:rPr lang="en" sz="2400">
                <a:latin typeface="Fredoka One"/>
                <a:ea typeface="Fredoka One"/>
                <a:cs typeface="Fredoka One"/>
                <a:sym typeface="Fredoka One"/>
              </a:rPr>
              <a:t>MATH</a:t>
            </a:r>
            <a:endParaRPr sz="24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38" name="Google Shape;72;p13">
            <a:extLst>
              <a:ext uri="{FF2B5EF4-FFF2-40B4-BE49-F238E27FC236}">
                <a16:creationId xmlns:a16="http://schemas.microsoft.com/office/drawing/2014/main" id="{92D59629-16A5-EB10-5C2C-87CA7EFB41A0}"/>
              </a:ext>
            </a:extLst>
          </p:cNvPr>
          <p:cNvSpPr txBox="1">
            <a:spLocks noGrp="1"/>
          </p:cNvSpPr>
          <p:nvPr/>
        </p:nvSpPr>
        <p:spPr>
          <a:xfrm>
            <a:off x="3950836" y="972774"/>
            <a:ext cx="3851064" cy="24336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pen Sans"/>
              <a:buChar char="●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Open Sans"/>
              <a:buChar char="■"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152396" indent="0">
              <a:lnSpc>
                <a:spcPct val="114999"/>
              </a:lnSpc>
              <a:buNone/>
            </a:pPr>
            <a:r>
              <a:rPr lang="en-US" sz="1600">
                <a:solidFill>
                  <a:srgbClr val="000000"/>
                </a:solidFill>
                <a:latin typeface="Helvetica"/>
              </a:rPr>
              <a:t>Area and Perimeter</a:t>
            </a:r>
            <a:br>
              <a:rPr lang="en-US" sz="1600">
                <a:solidFill>
                  <a:srgbClr val="000000"/>
                </a:solidFill>
                <a:latin typeface="Helvetica"/>
              </a:rPr>
            </a:br>
            <a:r>
              <a:rPr lang="en-US" sz="1600">
                <a:solidFill>
                  <a:srgbClr val="000000"/>
                </a:solidFill>
                <a:latin typeface="Helvetica"/>
              </a:rPr>
              <a:t>Monday-Build a City</a:t>
            </a:r>
            <a:endParaRPr lang="en-US" sz="2400">
              <a:solidFill>
                <a:srgbClr val="000000"/>
              </a:solidFill>
            </a:endParaRPr>
          </a:p>
          <a:p>
            <a:pPr marL="152396" indent="0">
              <a:lnSpc>
                <a:spcPct val="114999"/>
              </a:lnSpc>
              <a:buNone/>
            </a:pPr>
            <a:r>
              <a:rPr lang="en-US" sz="1600">
                <a:solidFill>
                  <a:srgbClr val="000000"/>
                </a:solidFill>
                <a:latin typeface="Helvetica"/>
              </a:rPr>
              <a:t>Tuesday - Math Jeopardy Review</a:t>
            </a:r>
          </a:p>
          <a:p>
            <a:pPr marL="152396" indent="0">
              <a:lnSpc>
                <a:spcPct val="114999"/>
              </a:lnSpc>
              <a:buNone/>
            </a:pPr>
            <a:r>
              <a:rPr lang="en-US" sz="1600">
                <a:solidFill>
                  <a:srgbClr val="000000"/>
                </a:solidFill>
                <a:latin typeface="Helvetica"/>
              </a:rPr>
              <a:t>Wednesday-iReady Diagnostic </a:t>
            </a:r>
          </a:p>
          <a:p>
            <a:pPr marL="152396" indent="0">
              <a:lnSpc>
                <a:spcPct val="114999"/>
              </a:lnSpc>
              <a:buNone/>
            </a:pPr>
            <a:r>
              <a:rPr lang="en-US" sz="1600">
                <a:solidFill>
                  <a:srgbClr val="000000"/>
                </a:solidFill>
                <a:latin typeface="Helvetica"/>
              </a:rPr>
              <a:t>Thursday - Area and Perimeter Test Review</a:t>
            </a:r>
          </a:p>
          <a:p>
            <a:pPr marL="152396" indent="0">
              <a:lnSpc>
                <a:spcPct val="114999"/>
              </a:lnSpc>
              <a:buNone/>
            </a:pPr>
            <a:r>
              <a:rPr lang="en-US" sz="1600">
                <a:solidFill>
                  <a:srgbClr val="000000"/>
                </a:solidFill>
                <a:latin typeface="Helvetica"/>
              </a:rPr>
              <a:t>Friday - Area and Perimeter Exam</a:t>
            </a:r>
          </a:p>
          <a:p>
            <a:pPr>
              <a:lnSpc>
                <a:spcPct val="114999"/>
              </a:lnSpc>
              <a:buNone/>
            </a:pPr>
            <a:r>
              <a:rPr lang="en-US" sz="1467" b="1">
                <a:solidFill>
                  <a:srgbClr val="0070C0"/>
                </a:solidFill>
                <a:latin typeface="Comfortaa"/>
                <a:ea typeface="Calibri"/>
                <a:cs typeface="Calibri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AP Wright's  &amp; Mrs. Lockhart's NEW MathNewsletter</a:t>
            </a:r>
            <a:endParaRPr lang="en-US" sz="2400">
              <a:solidFill>
                <a:srgbClr val="0070C0"/>
              </a:solidFill>
            </a:endParaRPr>
          </a:p>
          <a:p>
            <a:pPr marL="152396" indent="0">
              <a:lnSpc>
                <a:spcPct val="114999"/>
              </a:lnSpc>
              <a:buNone/>
            </a:pPr>
            <a:endParaRPr lang="en-US" sz="1600">
              <a:latin typeface="Helvetica"/>
            </a:endParaRPr>
          </a:p>
          <a:p>
            <a:pPr marL="152396" indent="0">
              <a:lnSpc>
                <a:spcPct val="114999"/>
              </a:lnSpc>
              <a:buNone/>
            </a:pPr>
            <a:endParaRPr lang="en-US" sz="1600">
              <a:solidFill>
                <a:srgbClr val="000000"/>
              </a:solidFill>
            </a:endParaRPr>
          </a:p>
          <a:p>
            <a:pPr marL="152396" indent="0">
              <a:lnSpc>
                <a:spcPct val="114999"/>
              </a:lnSpc>
              <a:buNone/>
            </a:pPr>
            <a:endParaRPr lang="en-US" sz="2400">
              <a:solidFill>
                <a:srgbClr val="000000"/>
              </a:solidFill>
            </a:endParaRPr>
          </a:p>
          <a:p>
            <a:pPr marL="152396" indent="0">
              <a:lnSpc>
                <a:spcPct val="114999"/>
              </a:lnSpc>
              <a:buNone/>
            </a:pPr>
            <a:endParaRPr lang="en-US" sz="1200">
              <a:solidFill>
                <a:srgbClr val="C00000"/>
              </a:solidFill>
              <a:latin typeface="Helvetica"/>
            </a:endParaRPr>
          </a:p>
        </p:txBody>
      </p:sp>
      <p:grpSp>
        <p:nvGrpSpPr>
          <p:cNvPr id="42" name="Google Shape;73;p13">
            <a:extLst>
              <a:ext uri="{FF2B5EF4-FFF2-40B4-BE49-F238E27FC236}">
                <a16:creationId xmlns:a16="http://schemas.microsoft.com/office/drawing/2014/main" id="{93669505-C133-616E-394C-D396A29C1E82}"/>
              </a:ext>
            </a:extLst>
          </p:cNvPr>
          <p:cNvGrpSpPr/>
          <p:nvPr/>
        </p:nvGrpSpPr>
        <p:grpSpPr>
          <a:xfrm>
            <a:off x="7960827" y="637260"/>
            <a:ext cx="3731343" cy="2827005"/>
            <a:chOff x="6022975" y="1568589"/>
            <a:chExt cx="2685450" cy="3086700"/>
          </a:xfrm>
        </p:grpSpPr>
        <p:sp>
          <p:nvSpPr>
            <p:cNvPr id="40" name="Google Shape;74;p13">
              <a:extLst>
                <a:ext uri="{FF2B5EF4-FFF2-40B4-BE49-F238E27FC236}">
                  <a16:creationId xmlns:a16="http://schemas.microsoft.com/office/drawing/2014/main" id="{D3C05BA8-2001-CC90-4697-3700AEC83D65}"/>
                </a:ext>
              </a:extLst>
            </p:cNvPr>
            <p:cNvSpPr/>
            <p:nvPr/>
          </p:nvSpPr>
          <p:spPr>
            <a:xfrm>
              <a:off x="6022975" y="1568589"/>
              <a:ext cx="2683200" cy="3086700"/>
            </a:xfrm>
            <a:prstGeom prst="rect">
              <a:avLst/>
            </a:prstGeom>
            <a:noFill/>
            <a:ln w="381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endParaRPr lang="en-US" sz="1867"/>
            </a:p>
          </p:txBody>
        </p:sp>
        <p:sp>
          <p:nvSpPr>
            <p:cNvPr id="41" name="Google Shape;75;p13">
              <a:extLst>
                <a:ext uri="{FF2B5EF4-FFF2-40B4-BE49-F238E27FC236}">
                  <a16:creationId xmlns:a16="http://schemas.microsoft.com/office/drawing/2014/main" id="{A7754D12-8E5A-EC08-7987-47E847457E37}"/>
                </a:ext>
              </a:extLst>
            </p:cNvPr>
            <p:cNvSpPr txBox="1"/>
            <p:nvPr/>
          </p:nvSpPr>
          <p:spPr>
            <a:xfrm>
              <a:off x="6025225" y="1568600"/>
              <a:ext cx="2683200" cy="411900"/>
            </a:xfrm>
            <a:prstGeom prst="rect">
              <a:avLst/>
            </a:prstGeom>
            <a:solidFill>
              <a:srgbClr val="6AA84F"/>
            </a:solidFill>
            <a:ln w="381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endParaRPr sz="1867"/>
            </a:p>
          </p:txBody>
        </p:sp>
      </p:grpSp>
      <p:sp>
        <p:nvSpPr>
          <p:cNvPr id="44" name="Google Shape;76;p13">
            <a:extLst>
              <a:ext uri="{FF2B5EF4-FFF2-40B4-BE49-F238E27FC236}">
                <a16:creationId xmlns:a16="http://schemas.microsoft.com/office/drawing/2014/main" id="{57883D1B-1080-40C2-3DBA-E202991ED08A}"/>
              </a:ext>
            </a:extLst>
          </p:cNvPr>
          <p:cNvSpPr txBox="1">
            <a:spLocks noGrp="1"/>
          </p:cNvSpPr>
          <p:nvPr/>
        </p:nvSpPr>
        <p:spPr>
          <a:xfrm>
            <a:off x="8077927" y="538452"/>
            <a:ext cx="3451600" cy="3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pen Sans"/>
              <a:buChar char="●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Open Sans"/>
              <a:buChar char="■"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indent="0">
              <a:buNone/>
            </a:pPr>
            <a:r>
              <a:rPr lang="en" sz="1867">
                <a:latin typeface="Fredoka One"/>
                <a:ea typeface="Fredoka One"/>
                <a:cs typeface="Fredoka One"/>
                <a:sym typeface="Fredoka One"/>
              </a:rPr>
              <a:t>SCIENCE/SOCIAL STUDIES</a:t>
            </a:r>
            <a:endParaRPr sz="1867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46" name="Google Shape;77;p13">
            <a:extLst>
              <a:ext uri="{FF2B5EF4-FFF2-40B4-BE49-F238E27FC236}">
                <a16:creationId xmlns:a16="http://schemas.microsoft.com/office/drawing/2014/main" id="{47E1E2A0-F85C-4981-4459-95C039AF027D}"/>
              </a:ext>
            </a:extLst>
          </p:cNvPr>
          <p:cNvSpPr txBox="1">
            <a:spLocks noGrp="1"/>
          </p:cNvSpPr>
          <p:nvPr/>
        </p:nvSpPr>
        <p:spPr>
          <a:xfrm>
            <a:off x="7960307" y="976316"/>
            <a:ext cx="3728736" cy="2526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pen Sans"/>
              <a:buChar char="●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Open Sans"/>
              <a:buChar char="■"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indent="0">
              <a:buNone/>
            </a:pPr>
            <a:r>
              <a:rPr lang="en-US" sz="1467" b="1" dirty="0">
                <a:latin typeface="Helvetica"/>
              </a:rPr>
              <a:t>Science</a:t>
            </a:r>
            <a:r>
              <a:rPr lang="en-US" sz="1467" dirty="0">
                <a:latin typeface="Helvetica"/>
              </a:rPr>
              <a:t>: </a:t>
            </a:r>
            <a:r>
              <a:rPr lang="en-US" sz="1467"/>
              <a:t>Discuss how energy types affects structural designs.</a:t>
            </a:r>
          </a:p>
          <a:p>
            <a:pPr marL="0" indent="0">
              <a:lnSpc>
                <a:spcPct val="114999"/>
              </a:lnSpc>
              <a:buNone/>
            </a:pPr>
            <a:r>
              <a:rPr lang="en-US" sz="1467" b="1" dirty="0">
                <a:latin typeface="Helvetica"/>
              </a:rPr>
              <a:t>Social Studies</a:t>
            </a:r>
            <a:r>
              <a:rPr lang="en-US" sz="1467" dirty="0">
                <a:latin typeface="Helvetica"/>
              </a:rPr>
              <a:t>: Chapter 18 </a:t>
            </a:r>
            <a:r>
              <a:rPr lang="en-US" sz="1467" dirty="0">
                <a:latin typeface="Times New Roman"/>
                <a:cs typeface="Times New Roman"/>
              </a:rPr>
              <a:t>Students will examine how the regional geographic features of the Thirteen Colonies influenced their development.</a:t>
            </a:r>
          </a:p>
          <a:p>
            <a:pPr marL="0" indent="0">
              <a:lnSpc>
                <a:spcPct val="114999"/>
              </a:lnSpc>
              <a:buNone/>
            </a:pPr>
            <a:r>
              <a:rPr lang="en-US" sz="1467" b="1"/>
              <a:t>Science "Assessment" Friday</a:t>
            </a:r>
          </a:p>
          <a:p>
            <a:pPr marL="0" indent="0">
              <a:lnSpc>
                <a:spcPct val="114999"/>
              </a:lnSpc>
              <a:buNone/>
            </a:pPr>
            <a:r>
              <a:rPr lang="en-US" sz="1467" b="1"/>
              <a:t>Social Studies  CH 17 Assessment  Wednesday</a:t>
            </a:r>
          </a:p>
          <a:p>
            <a:pPr marL="152396" indent="0">
              <a:buNone/>
            </a:pPr>
            <a:endParaRPr lang="en-US" sz="1200">
              <a:latin typeface="Helvetica"/>
              <a:cs typeface="Helvetica"/>
            </a:endParaRPr>
          </a:p>
          <a:p>
            <a:pPr marL="152396" indent="0">
              <a:lnSpc>
                <a:spcPct val="114999"/>
              </a:lnSpc>
              <a:buNone/>
            </a:pPr>
            <a:endParaRPr lang="en-US" sz="1467">
              <a:latin typeface="Helvetica"/>
              <a:cs typeface="Helvetica"/>
            </a:endParaRPr>
          </a:p>
          <a:p>
            <a:pPr marL="152396" indent="0">
              <a:lnSpc>
                <a:spcPct val="114999"/>
              </a:lnSpc>
              <a:buNone/>
            </a:pPr>
            <a:r>
              <a:rPr lang="en-US" sz="1467" dirty="0">
                <a:latin typeface="Helvetica"/>
                <a:cs typeface="Helvetica"/>
              </a:rPr>
              <a:t> </a:t>
            </a:r>
          </a:p>
          <a:p>
            <a:pPr marL="152396" indent="0">
              <a:lnSpc>
                <a:spcPct val="114999"/>
              </a:lnSpc>
              <a:buNone/>
            </a:pPr>
            <a:endParaRPr lang="en-US" sz="1467" b="1">
              <a:latin typeface="Helvetica"/>
              <a:cs typeface="Helvetica"/>
            </a:endParaRPr>
          </a:p>
          <a:p>
            <a:pPr marL="0" indent="0">
              <a:spcBef>
                <a:spcPts val="1067"/>
              </a:spcBef>
              <a:buSzPts val="1100"/>
              <a:buNone/>
            </a:pPr>
            <a:endParaRPr lang="en-US" sz="1467">
              <a:latin typeface="Comfortaa"/>
              <a:ea typeface="Comfortaa"/>
              <a:cs typeface="Comfortaa"/>
            </a:endParaRPr>
          </a:p>
        </p:txBody>
      </p:sp>
      <p:sp>
        <p:nvSpPr>
          <p:cNvPr id="48" name="Google Shape;78;p13">
            <a:extLst>
              <a:ext uri="{FF2B5EF4-FFF2-40B4-BE49-F238E27FC236}">
                <a16:creationId xmlns:a16="http://schemas.microsoft.com/office/drawing/2014/main" id="{6D37644E-5631-A2A7-82D9-055919CC1DA6}"/>
              </a:ext>
            </a:extLst>
          </p:cNvPr>
          <p:cNvSpPr txBox="1"/>
          <p:nvPr/>
        </p:nvSpPr>
        <p:spPr>
          <a:xfrm>
            <a:off x="210791" y="3622252"/>
            <a:ext cx="5116400" cy="3026800"/>
          </a:xfrm>
          <a:prstGeom prst="rect">
            <a:avLst/>
          </a:prstGeom>
          <a:solidFill>
            <a:srgbClr val="FFF2CC"/>
          </a:solidFill>
          <a:ln w="762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" sz="1733">
                <a:latin typeface="Fredoka One"/>
                <a:ea typeface="Fredoka One"/>
                <a:cs typeface="Fredoka One"/>
                <a:sym typeface="Fredoka One"/>
              </a:rPr>
              <a:t>UPCOMING EVENTS:</a:t>
            </a:r>
            <a:endParaRPr lang="en-US" sz="1200"/>
          </a:p>
          <a:p>
            <a:endParaRPr lang="en-US" sz="1467">
              <a:latin typeface="Helvetica"/>
              <a:ea typeface="Fredoka One"/>
              <a:cs typeface="Helvetica"/>
            </a:endParaRPr>
          </a:p>
          <a:p>
            <a:r>
              <a:rPr lang="en-US" sz="1467">
                <a:ea typeface="Fredoka One"/>
              </a:rPr>
              <a:t>  May 1st – </a:t>
            </a:r>
            <a:r>
              <a:rPr lang="en-US" sz="1467">
                <a:ea typeface="Fredoka One"/>
                <a:hlinkClick r:id="rId3"/>
              </a:rPr>
              <a:t>Field Day Pre-orders due (click here)</a:t>
            </a:r>
          </a:p>
          <a:p>
            <a:r>
              <a:rPr lang="en-US" sz="1467"/>
              <a:t>  May 1st - National Principal's Day</a:t>
            </a:r>
          </a:p>
          <a:p>
            <a:r>
              <a:rPr lang="en-US" sz="1467"/>
              <a:t>  May 7th – Zoo Field Trip (9:30-1:00)</a:t>
            </a:r>
            <a:br>
              <a:rPr lang="en-US" sz="1467"/>
            </a:br>
            <a:r>
              <a:rPr lang="en-US" sz="1467"/>
              <a:t>  May 5th thru 9th - Teacher Appreciation Week</a:t>
            </a:r>
            <a:br>
              <a:rPr lang="en-US" sz="1467"/>
            </a:br>
            <a:r>
              <a:rPr lang="en-US" sz="1467"/>
              <a:t>  May 12th - Most Improved Student Lunch</a:t>
            </a:r>
            <a:br>
              <a:rPr lang="en-US" sz="1467"/>
            </a:br>
            <a:r>
              <a:rPr lang="en-US" sz="1467"/>
              <a:t>  May 13th &amp; 14th - AR Store</a:t>
            </a:r>
            <a:br>
              <a:rPr lang="en-US" sz="1467"/>
            </a:br>
            <a:r>
              <a:rPr lang="en-US" sz="1467"/>
              <a:t>  May 15th - Field Day</a:t>
            </a:r>
            <a:br>
              <a:rPr lang="en-US" sz="1467"/>
            </a:br>
            <a:r>
              <a:rPr lang="en-US" sz="1467"/>
              <a:t>  May 16th - National Bike to School Day</a:t>
            </a:r>
            <a:endParaRPr lang="en-US" sz="1867"/>
          </a:p>
          <a:p>
            <a:r>
              <a:rPr lang="en-US" sz="1467">
                <a:ea typeface="Fredoka One"/>
              </a:rPr>
              <a:t>  May 21st – Last Day of School</a:t>
            </a:r>
          </a:p>
          <a:p>
            <a:pPr marL="228594" indent="-228594">
              <a:buFont typeface="Arial" panose="020B0604020202020204" pitchFamily="34" charset="0"/>
              <a:buChar char="•"/>
            </a:pPr>
            <a:endParaRPr lang="en-US" sz="1467">
              <a:ea typeface="Fredoka One"/>
            </a:endParaRPr>
          </a:p>
          <a:p>
            <a:pPr marL="228594" indent="-228594">
              <a:buFont typeface="Arial" panose="020B0604020202020204" pitchFamily="34" charset="0"/>
              <a:buChar char="•"/>
            </a:pPr>
            <a:endParaRPr lang="en-US" sz="1467">
              <a:ea typeface="Fredoka One"/>
            </a:endParaRPr>
          </a:p>
          <a:p>
            <a:pPr marL="609585" indent="-397923">
              <a:buSzPts val="1100"/>
              <a:buFont typeface="Arial" panose="020B0604020202020204" pitchFamily="34" charset="0"/>
              <a:buChar char="•"/>
            </a:pPr>
            <a:endParaRPr lang="en-US" sz="1333">
              <a:latin typeface="Helvetica" pitchFamily="2" charset="0"/>
              <a:ea typeface="Fredoka One"/>
            </a:endParaRPr>
          </a:p>
          <a:p>
            <a:pPr marL="609585" indent="-397923">
              <a:buSzPts val="1100"/>
              <a:buFont typeface="Arial" panose="020B0604020202020204" pitchFamily="34" charset="0"/>
              <a:buChar char="•"/>
            </a:pPr>
            <a:endParaRPr lang="en-US" sz="1333">
              <a:latin typeface="Comfortaa"/>
              <a:ea typeface="Fredoka One"/>
            </a:endParaRPr>
          </a:p>
          <a:p>
            <a:pPr marL="609585" indent="-397923">
              <a:buSzPts val="1100"/>
              <a:buChar char="•"/>
            </a:pPr>
            <a:endParaRPr lang="en" sz="1467">
              <a:latin typeface="Comfortaa"/>
              <a:ea typeface="Fredoka One"/>
            </a:endParaRPr>
          </a:p>
          <a:p>
            <a:endParaRPr lang="en-US" sz="1867">
              <a:latin typeface="Fredoka One"/>
              <a:ea typeface="Fredoka One"/>
            </a:endParaRPr>
          </a:p>
        </p:txBody>
      </p:sp>
      <p:sp>
        <p:nvSpPr>
          <p:cNvPr id="50" name="Google Shape;79;p13">
            <a:extLst>
              <a:ext uri="{FF2B5EF4-FFF2-40B4-BE49-F238E27FC236}">
                <a16:creationId xmlns:a16="http://schemas.microsoft.com/office/drawing/2014/main" id="{B8867EED-1056-3EF8-6490-AE21381DBE22}"/>
              </a:ext>
            </a:extLst>
          </p:cNvPr>
          <p:cNvSpPr txBox="1"/>
          <p:nvPr/>
        </p:nvSpPr>
        <p:spPr>
          <a:xfrm>
            <a:off x="5508590" y="4120319"/>
            <a:ext cx="6465799" cy="2528733"/>
          </a:xfrm>
          <a:prstGeom prst="rect">
            <a:avLst/>
          </a:prstGeom>
          <a:solidFill>
            <a:srgbClr val="FFF2CC"/>
          </a:solidFill>
          <a:ln w="762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1867" b="1">
                <a:latin typeface="Fredoka One"/>
                <a:ea typeface="Fredoka One"/>
                <a:cs typeface="Fredoka One"/>
                <a:sym typeface="Fredoka One"/>
              </a:rPr>
              <a:t>REMINDERS:</a:t>
            </a:r>
          </a:p>
          <a:p>
            <a:pPr marL="228594" indent="-228594">
              <a:buChar char="•"/>
            </a:pPr>
            <a:r>
              <a:rPr lang="en-US" sz="1467" b="1">
                <a:solidFill>
                  <a:srgbClr val="FF0000"/>
                </a:solidFill>
                <a:latin typeface="Comfortaa"/>
                <a:ea typeface="Comfortaa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AP Wright's &amp; Mrs. Lockhart's NEW Math Newsletter</a:t>
            </a:r>
          </a:p>
          <a:p>
            <a:pPr marL="228594" indent="-228594">
              <a:buChar char="•"/>
            </a:pPr>
            <a:r>
              <a:rPr lang="en-US" sz="1467" b="1">
                <a:latin typeface="Comfortaa"/>
                <a:ea typeface="Comfortaa"/>
              </a:rPr>
              <a:t>If you have not joined AP Wright &amp; Mrs. Lockhart's Remind, please click on this link to join. </a:t>
            </a:r>
            <a:r>
              <a:rPr lang="en-US" sz="1467">
                <a:ea typeface="Comfortaa"/>
                <a:hlinkClick r:id="rId4"/>
              </a:rPr>
              <a:t>https://www.remind.com/join/apwrightsm</a:t>
            </a:r>
          </a:p>
          <a:p>
            <a:endParaRPr lang="en" sz="1467" b="1">
              <a:latin typeface="Comfortaa"/>
              <a:ea typeface="Comfortaa"/>
              <a:cs typeface="Comfortaa"/>
              <a:sym typeface="Comfortaa"/>
            </a:endParaRPr>
          </a:p>
          <a:p>
            <a:r>
              <a:rPr lang="en" sz="1467" b="1">
                <a:latin typeface="Comfortaa"/>
                <a:ea typeface="Comfortaa"/>
                <a:cs typeface="Comfortaa"/>
                <a:sym typeface="Comfortaa"/>
              </a:rPr>
              <a:t>Thank you! - Ms. Smith, AP Wright, Mrs. Lockhart and Mr. Colley</a:t>
            </a:r>
            <a:endParaRPr sz="1467" b="1">
              <a:latin typeface="Comfortaa"/>
              <a:ea typeface="Comfortaa"/>
              <a:cs typeface="Comfortaa"/>
            </a:endParaRPr>
          </a:p>
        </p:txBody>
      </p:sp>
      <p:pic>
        <p:nvPicPr>
          <p:cNvPr id="52" name="Google Shape;80;p13">
            <a:extLst>
              <a:ext uri="{FF2B5EF4-FFF2-40B4-BE49-F238E27FC236}">
                <a16:creationId xmlns:a16="http://schemas.microsoft.com/office/drawing/2014/main" id="{04845A27-2D42-1593-188E-44AE69958843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 t="42558" b="42905"/>
          <a:stretch/>
        </p:blipFill>
        <p:spPr>
          <a:xfrm rot="10800000" flipH="1">
            <a:off x="6398667" y="3507102"/>
            <a:ext cx="4756200" cy="612700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TextBox 20">
            <a:extLst>
              <a:ext uri="{FF2B5EF4-FFF2-40B4-BE49-F238E27FC236}">
                <a16:creationId xmlns:a16="http://schemas.microsoft.com/office/drawing/2014/main" id="{B917575A-1372-B850-DFE9-B4FC479C411D}"/>
              </a:ext>
            </a:extLst>
          </p:cNvPr>
          <p:cNvSpPr txBox="1"/>
          <p:nvPr/>
        </p:nvSpPr>
        <p:spPr>
          <a:xfrm>
            <a:off x="218604" y="999243"/>
            <a:ext cx="3774747" cy="1713418"/>
          </a:xfrm>
          <a:prstGeom prst="rect">
            <a:avLst/>
          </a:prstGeom>
          <a:noFill/>
        </p:spPr>
        <p:txBody>
          <a:bodyPr wrap="square" lIns="121920" tIns="60960" rIns="121920" bIns="60960" anchor="t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dirty="0">
                <a:solidFill>
                  <a:schemeClr val="tx1"/>
                </a:solidFill>
                <a:ea typeface="Lato Light"/>
              </a:rPr>
              <a:t>"I Survived the Sinking of the Titanic, 1912" chapters 1-4, passenger research, and time period lessons. </a:t>
            </a:r>
          </a:p>
          <a:p>
            <a:r>
              <a:rPr lang="en-US" dirty="0">
                <a:solidFill>
                  <a:srgbClr val="FF0000"/>
                </a:solidFill>
                <a:ea typeface="Lato Light"/>
              </a:rPr>
              <a:t>Chapters 1-4 test Thursday 5/1 </a:t>
            </a:r>
          </a:p>
          <a:p>
            <a:endParaRPr lang="en-US">
              <a:latin typeface="Helvetica" pitchFamily="2" charset="0"/>
              <a:ea typeface="Lato Light"/>
            </a:endParaRPr>
          </a:p>
          <a:p>
            <a:endParaRPr lang="en-US" sz="1467">
              <a:latin typeface="Helvetica" pitchFamily="2" charset="0"/>
            </a:endParaRPr>
          </a:p>
          <a:p>
            <a:endParaRPr lang="en-US" sz="1867">
              <a:latin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0471264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270</Words>
  <Application>Microsoft Office PowerPoint</Application>
  <PresentationFormat>Widescreen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Aptos</vt:lpstr>
      <vt:lpstr>Aptos Display</vt:lpstr>
      <vt:lpstr>Arial</vt:lpstr>
      <vt:lpstr>Comfortaa</vt:lpstr>
      <vt:lpstr>Fredoka One</vt:lpstr>
      <vt:lpstr>Gloria Hallelujah</vt:lpstr>
      <vt:lpstr>Helvetica</vt:lpstr>
      <vt:lpstr>Lato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ANDREW  COLLEY</dc:creator>
  <cp:lastModifiedBy>ANDREW  COLLEY</cp:lastModifiedBy>
  <cp:revision>1</cp:revision>
  <dcterms:created xsi:type="dcterms:W3CDTF">2025-04-29T12:17:20Z</dcterms:created>
  <dcterms:modified xsi:type="dcterms:W3CDTF">2025-04-29T12:17:49Z</dcterms:modified>
</cp:coreProperties>
</file>